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</p:sldMasterIdLst>
  <p:notesMasterIdLst>
    <p:notesMasterId r:id="rId49"/>
  </p:notesMasterIdLst>
  <p:sldIdLst>
    <p:sldId id="1113" r:id="rId3"/>
    <p:sldId id="1115" r:id="rId4"/>
    <p:sldId id="1160" r:id="rId5"/>
    <p:sldId id="1131" r:id="rId6"/>
    <p:sldId id="1132" r:id="rId7"/>
    <p:sldId id="1133" r:id="rId8"/>
    <p:sldId id="1159" r:id="rId9"/>
    <p:sldId id="1116" r:id="rId10"/>
    <p:sldId id="1134" r:id="rId11"/>
    <p:sldId id="1162" r:id="rId12"/>
    <p:sldId id="1161" r:id="rId13"/>
    <p:sldId id="1118" r:id="rId14"/>
    <p:sldId id="1120" r:id="rId15"/>
    <p:sldId id="1121" r:id="rId16"/>
    <p:sldId id="1122" r:id="rId17"/>
    <p:sldId id="1123" r:id="rId18"/>
    <p:sldId id="1125" r:id="rId19"/>
    <p:sldId id="1124" r:id="rId20"/>
    <p:sldId id="1126" r:id="rId21"/>
    <p:sldId id="1127" r:id="rId22"/>
    <p:sldId id="1128" r:id="rId23"/>
    <p:sldId id="1129" r:id="rId24"/>
    <p:sldId id="1158" r:id="rId25"/>
    <p:sldId id="1138" r:id="rId26"/>
    <p:sldId id="1163" r:id="rId27"/>
    <p:sldId id="1140" r:id="rId28"/>
    <p:sldId id="1165" r:id="rId29"/>
    <p:sldId id="1141" r:id="rId30"/>
    <p:sldId id="1144" r:id="rId31"/>
    <p:sldId id="1145" r:id="rId32"/>
    <p:sldId id="1146" r:id="rId33"/>
    <p:sldId id="1147" r:id="rId34"/>
    <p:sldId id="1148" r:id="rId35"/>
    <p:sldId id="1150" r:id="rId36"/>
    <p:sldId id="1151" r:id="rId37"/>
    <p:sldId id="1149" r:id="rId38"/>
    <p:sldId id="1152" r:id="rId39"/>
    <p:sldId id="1153" r:id="rId40"/>
    <p:sldId id="1164" r:id="rId41"/>
    <p:sldId id="1156" r:id="rId42"/>
    <p:sldId id="1157" r:id="rId43"/>
    <p:sldId id="1166" r:id="rId44"/>
    <p:sldId id="1167" r:id="rId45"/>
    <p:sldId id="1168" r:id="rId46"/>
    <p:sldId id="1169" r:id="rId47"/>
    <p:sldId id="117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 autoAdjust="0"/>
    <p:restoredTop sz="92835" autoAdjust="0"/>
  </p:normalViewPr>
  <p:slideViewPr>
    <p:cSldViewPr snapToGrid="0" snapToObjects="1">
      <p:cViewPr varScale="1">
        <p:scale>
          <a:sx n="105" d="100"/>
          <a:sy n="105" d="100"/>
        </p:scale>
        <p:origin x="240" y="184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7" Type="http://schemas.microsoft.com/office/2015/10/relationships/revisionInfo" Target="revisionInfo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333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9" name="Shape 5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Note meetups groups were just opened from Feb 7-10. </a:t>
            </a:r>
          </a:p>
        </p:txBody>
      </p:sp>
    </p:spTree>
    <p:extLst>
      <p:ext uri="{BB962C8B-B14F-4D97-AF65-F5344CB8AC3E}">
        <p14:creationId xmlns:p14="http://schemas.microsoft.com/office/powerpoint/2010/main" val="320025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16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428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H2O</a:t>
            </a:r>
            <a:r>
              <a:rPr lang="en-US" baseline="0" dirty="0" smtClean="0"/>
              <a:t> integration for Hadoop you can import a whole range of different file formats including </a:t>
            </a:r>
            <a:r>
              <a:rPr lang="is-IS" baseline="0" dirty="0" smtClean="0"/>
              <a:t>….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If you have a directory of files with the same shape and labeling you can simply point to the directory path and H2O will combine all </a:t>
            </a:r>
          </a:p>
          <a:p>
            <a:r>
              <a:rPr lang="is-IS" baseline="0" dirty="0" smtClean="0"/>
              <a:t>those datasets into a single frame. This is particularly helpful if you use Hive because Hive queries result in lots of part files save to one big directory.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These supported file types can be ingested from any of the following data sources ...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CSV (delimited) files</a:t>
            </a:r>
          </a:p>
          <a:p>
            <a:r>
              <a:rPr lang="en-US" dirty="0" smtClean="0"/>
              <a:t>ORC only if H2O is running as a Hadoop job.</a:t>
            </a:r>
          </a:p>
          <a:p>
            <a:r>
              <a:rPr lang="en-US" dirty="0" err="1" smtClean="0"/>
              <a:t>SVMLight</a:t>
            </a:r>
            <a:endParaRPr lang="en-US" dirty="0" smtClean="0"/>
          </a:p>
          <a:p>
            <a:r>
              <a:rPr lang="en-US" dirty="0" smtClean="0"/>
              <a:t>ARFF</a:t>
            </a:r>
          </a:p>
          <a:p>
            <a:r>
              <a:rPr lang="en-US" dirty="0" smtClean="0"/>
              <a:t>XLS</a:t>
            </a:r>
          </a:p>
          <a:p>
            <a:r>
              <a:rPr lang="en-US" dirty="0" smtClean="0"/>
              <a:t>XLSX</a:t>
            </a:r>
          </a:p>
          <a:p>
            <a:r>
              <a:rPr lang="en-US" dirty="0" smtClean="0"/>
              <a:t>Avro version 1.8.0 (without </a:t>
            </a:r>
            <a:r>
              <a:rPr lang="en-US" dirty="0" err="1" smtClean="0"/>
              <a:t>multifile</a:t>
            </a:r>
            <a:r>
              <a:rPr lang="en-US" dirty="0" smtClean="0"/>
              <a:t> parsing or column type modification)</a:t>
            </a:r>
          </a:p>
          <a:p>
            <a:r>
              <a:rPr lang="en-US" dirty="0" smtClean="0"/>
              <a:t>Parquet</a:t>
            </a:r>
          </a:p>
          <a:p>
            <a:r>
              <a:rPr lang="en-US" dirty="0" smtClean="0"/>
              <a:t>Hive files that are saved in ORC format.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0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43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557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96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6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36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74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42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39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2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6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0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3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8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3" name="Shape 5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Get a better icon for Advisory and accounting category, use the work assurance, Consider using graphs behind to scale, make it a normal curve, Horizontal, Fortune 500 customers, How many are using H2O</a:t>
            </a:r>
          </a:p>
        </p:txBody>
      </p:sp>
    </p:spTree>
    <p:extLst>
      <p:ext uri="{BB962C8B-B14F-4D97-AF65-F5344CB8AC3E}">
        <p14:creationId xmlns:p14="http://schemas.microsoft.com/office/powerpoint/2010/main" val="29590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7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35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0" y="838200"/>
            <a:ext cx="12192000" cy="0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5" name="Shape 405"/>
          <p:cNvSpPr/>
          <p:nvPr/>
        </p:nvSpPr>
        <p:spPr>
          <a:xfrm>
            <a:off x="5519368" y="6658319"/>
            <a:ext cx="1145934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/>
              <a:t>CONFIDENTIAL</a:t>
            </a:r>
          </a:p>
        </p:txBody>
      </p:sp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0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8897" y="6004724"/>
            <a:ext cx="689575" cy="6881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644167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4414">
            <a:off x="-598847" y="5178380"/>
            <a:ext cx="9144001" cy="398434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71907" y="183883"/>
            <a:ext cx="11730426" cy="7071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6097251" y="2861905"/>
            <a:ext cx="4066505" cy="123707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2286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6858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943600" y="5987536"/>
            <a:ext cx="2133600" cy="369330"/>
          </a:xfrm>
          <a:prstGeom prst="rect">
            <a:avLst/>
          </a:prstGeom>
        </p:spPr>
        <p:txBody>
          <a:bodyPr wrap="square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9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83" y="-9467"/>
            <a:ext cx="11578435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077200" y="6356350"/>
            <a:ext cx="466794" cy="461663"/>
          </a:xfr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65271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-6316" y="-4733"/>
            <a:ext cx="12192000" cy="872066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306783" y="-9467"/>
            <a:ext cx="11578435" cy="88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hangingPunct="0"/>
            <a:endParaRPr sz="3200" kern="0" dirty="0">
              <a:solidFill>
                <a:srgbClr val="000000"/>
              </a:solidFill>
            </a:endParaRPr>
          </a:p>
        </p:txBody>
      </p:sp>
      <p:pic>
        <p:nvPicPr>
          <p:cNvPr id="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13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94020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half" idx="13"/>
          </p:nvPr>
        </p:nvSpPr>
        <p:spPr>
          <a:xfrm>
            <a:off x="704836" y="1435100"/>
            <a:ext cx="4284678" cy="46910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spcBef>
                <a:spcPts val="300"/>
              </a:spcBef>
              <a:buSzTx/>
              <a:buFontTx/>
              <a:buNone/>
              <a:defRPr sz="2800"/>
            </a:pPr>
            <a:r>
              <a:rPr lang="en-US" smtClean="0"/>
              <a:t>Click to 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704836" y="273050"/>
            <a:ext cx="4284678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5099050" y="273050"/>
            <a:ext cx="6648427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3200"/>
            </a:lvl1pPr>
            <a:lvl2pPr marL="555171" indent="-326571">
              <a:spcBef>
                <a:spcPts val="750"/>
              </a:spcBef>
              <a:defRPr sz="3200"/>
            </a:lvl2pPr>
            <a:lvl3pPr marL="762000" indent="-304800">
              <a:spcBef>
                <a:spcPts val="750"/>
              </a:spcBef>
              <a:defRPr sz="3200"/>
            </a:lvl3pPr>
            <a:lvl4pPr marL="1051560" indent="-365760">
              <a:spcBef>
                <a:spcPts val="750"/>
              </a:spcBef>
              <a:defRPr sz="3200"/>
            </a:lvl4pPr>
            <a:lvl5pPr marL="1280160" indent="-365760">
              <a:spcBef>
                <a:spcPts val="750"/>
              </a:spcBef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9278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6316" y="0"/>
            <a:ext cx="12204632" cy="872065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272368" y="-4734"/>
            <a:ext cx="11594746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403747" y="1535774"/>
            <a:ext cx="11331987" cy="4953049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2000"/>
            </a:lvl1pPr>
            <a:lvl2pPr marL="783771" indent="-326571">
              <a:spcBef>
                <a:spcPts val="750"/>
              </a:spcBef>
              <a:buChar char="–"/>
              <a:defRPr sz="2000"/>
            </a:lvl2pPr>
            <a:lvl3pPr marL="1066800" indent="-304800">
              <a:spcBef>
                <a:spcPts val="750"/>
              </a:spcBef>
              <a:defRPr sz="2000"/>
            </a:lvl3pPr>
            <a:lvl4pPr marL="1432560" indent="-365760">
              <a:spcBef>
                <a:spcPts val="750"/>
              </a:spcBef>
              <a:buChar char="»"/>
              <a:defRPr sz="2000"/>
            </a:lvl4pPr>
            <a:lvl5pPr marL="1762760" indent="-365760">
              <a:spcBef>
                <a:spcPts val="750"/>
              </a:spcBef>
              <a:buChar char="✦"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8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6997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09" y="-4733"/>
            <a:ext cx="12192002" cy="872066"/>
          </a:xfrm>
          <a:prstGeom prst="rect">
            <a:avLst/>
          </a:prstGeom>
          <a:noFill/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88072" y="1600200"/>
            <a:ext cx="1108996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02674" cy="40010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fld id="{86CB4B4D-7CA3-9044-876B-883B54F8677D}" type="slidenum">
              <a:rPr lang="uk-UA" sz="1400" kern="0" smtClean="0">
                <a:solidFill>
                  <a:srgbClr val="000000"/>
                </a:solidFill>
              </a:rPr>
              <a:pPr hangingPunct="0"/>
              <a:t>‹#›</a:t>
            </a:fld>
            <a:endParaRPr lang="uk-UA" sz="1400" kern="0">
              <a:solidFill>
                <a:srgbClr val="000000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775252" y="-4733"/>
            <a:ext cx="10515600" cy="87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5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 spd="med"/>
  <p:txStyles>
    <p:titleStyle>
      <a:lvl1pPr marL="0" marR="0" indent="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 charset="0"/>
          <a:ea typeface="Futura"/>
          <a:cs typeface="Futura"/>
          <a:sym typeface="Futura"/>
        </a:defRPr>
      </a:lvl1pPr>
      <a:lvl2pPr marL="0" marR="0" indent="1143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2286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3429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4572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5715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6858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8001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9144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42900" marR="0" indent="-3429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1pPr>
      <a:lvl2pPr marL="561975" marR="0" indent="-333375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2pPr>
      <a:lvl3pPr marL="777240" marR="0" indent="-32004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3pPr>
      <a:lvl4pPr marL="1041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4pPr>
      <a:lvl5pPr marL="12700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5pPr>
      <a:lvl6pPr marL="14986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17272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19558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2184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143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3429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5715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8001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37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9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33" Type="http://schemas.openxmlformats.org/officeDocument/2006/relationships/image" Target="../media/image67.png"/><Relationship Id="rId34" Type="http://schemas.openxmlformats.org/officeDocument/2006/relationships/image" Target="../media/image68.png"/><Relationship Id="rId35" Type="http://schemas.openxmlformats.org/officeDocument/2006/relationships/image" Target="../media/image69.png"/><Relationship Id="rId36" Type="http://schemas.openxmlformats.org/officeDocument/2006/relationships/image" Target="../media/image70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37" Type="http://schemas.openxmlformats.org/officeDocument/2006/relationships/image" Target="../media/image71.png"/><Relationship Id="rId38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4.png"/><Relationship Id="rId5" Type="http://schemas.openxmlformats.org/officeDocument/2006/relationships/hyperlink" Target="http://www.pwc.com/gx/en/about/stories-from-across-the-world/harnessing-the-power-of-ai-to-transform-the-detection-of-fraud-and-error.html" TargetMode="External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4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woobe/rPlotter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hyperlink" Target="bit.ly/bib_crimemap" TargetMode="External"/><Relationship Id="rId6" Type="http://schemas.openxmlformats.org/officeDocument/2006/relationships/hyperlink" Target="http://blog.revolutionanalytics.com/2014/08/winner-for-revolution-analytics-user-group-map-contest.html" TargetMode="External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9.jp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blog.dominodatalab.com/using-r-h2o-and-domino-for-a-kaggle-competition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Training (18</a:t>
            </a:r>
            <a:r>
              <a:rPr lang="en-US" baseline="30000" dirty="0" smtClean="0"/>
              <a:t>th</a:t>
            </a:r>
            <a:r>
              <a:rPr lang="en-US" dirty="0" smtClean="0"/>
              <a:t> October, 2017)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Second Session (13:00 – 15:00)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Clustering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Features Extraction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Model Deployment Overview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Q &amp; A Session </a:t>
            </a:r>
            <a:r>
              <a:rPr lang="en-US" dirty="0"/>
              <a:t>(</a:t>
            </a:r>
            <a:r>
              <a:rPr lang="en-US" dirty="0" smtClean="0"/>
              <a:t>15:00 onwards)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1: Driverless AI Demo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 Tree Algorithms Deep Dive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3: Features Engineering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Pre-workshop (09:15 – 10:00)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Sign in / setup equipment etc.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time for 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install</a:t>
            </a:r>
          </a:p>
          <a:p>
            <a:pPr lvl="1"/>
            <a:endParaRPr lang="en-US" dirty="0"/>
          </a:p>
          <a:p>
            <a:r>
              <a:rPr lang="en-US" dirty="0" smtClean="0"/>
              <a:t>Morning Session (10:00 – 12:00)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Machine Learning Basics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Hands-on: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Classification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Lunch Break (12:00 – 13:00)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1" t="7136" r="28016"/>
          <a:stretch/>
        </p:blipFill>
        <p:spPr>
          <a:xfrm>
            <a:off x="188721" y="145765"/>
            <a:ext cx="5100582" cy="6537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8782" r="16010" b="58834"/>
          <a:stretch/>
        </p:blipFill>
        <p:spPr>
          <a:xfrm>
            <a:off x="5415875" y="145765"/>
            <a:ext cx="6558951" cy="19016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3393479" y="2586790"/>
            <a:ext cx="360374" cy="168442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3742108" y="5987716"/>
            <a:ext cx="180187" cy="184483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3753853" y="4526759"/>
            <a:ext cx="168442" cy="165557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Arrow Connector 23"/>
          <p:cNvCxnSpPr>
            <a:endCxn id="16" idx="3"/>
          </p:cNvCxnSpPr>
          <p:nvPr/>
        </p:nvCxnSpPr>
        <p:spPr>
          <a:xfrm flipH="1" flipV="1">
            <a:off x="3753853" y="2671011"/>
            <a:ext cx="2923673" cy="48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922295" y="4328002"/>
            <a:ext cx="2863516" cy="2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22295" y="5212873"/>
            <a:ext cx="2863516" cy="867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7526" y="2881607"/>
            <a:ext cx="466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Marios</a:t>
            </a:r>
            <a:r>
              <a:rPr lang="en-US" dirty="0"/>
              <a:t> </a:t>
            </a:r>
            <a:r>
              <a:rPr lang="en-US" dirty="0" err="1" smtClean="0"/>
              <a:t>Michailidis</a:t>
            </a:r>
            <a:r>
              <a:rPr lang="en-US" dirty="0" smtClean="0"/>
              <a:t> (#3, former #1)</a:t>
            </a:r>
          </a:p>
          <a:p>
            <a:r>
              <a:rPr lang="en-US" dirty="0"/>
              <a:t>Mathias Müller </a:t>
            </a:r>
            <a:r>
              <a:rPr lang="en-US" dirty="0" smtClean="0"/>
              <a:t>(#5, former #4)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72746" y="3768986"/>
            <a:ext cx="3646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Dmitry </a:t>
            </a:r>
            <a:r>
              <a:rPr lang="en-US" dirty="0" err="1" smtClean="0"/>
              <a:t>Larko</a:t>
            </a:r>
            <a:r>
              <a:rPr lang="en-US" dirty="0" smtClean="0"/>
              <a:t> (#54, former #25) – </a:t>
            </a:r>
          </a:p>
          <a:p>
            <a:r>
              <a:rPr lang="en-US" dirty="0" smtClean="0"/>
              <a:t>The mastermind behind Driverless AI</a:t>
            </a:r>
          </a:p>
          <a:p>
            <a:r>
              <a:rPr lang="is-IS" dirty="0" smtClean="0"/>
              <a:t>… and his father (#36, former #3)</a:t>
            </a:r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6954899" y="4966353"/>
            <a:ext cx="3748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(#829 out of 66,126, former #181)</a:t>
            </a:r>
          </a:p>
          <a:p>
            <a:r>
              <a:rPr lang="is-IS" dirty="0" smtClean="0"/>
              <a:t>… trying to catch up ... 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 flipH="1" flipV="1">
            <a:off x="6364381" y="1723767"/>
            <a:ext cx="626289" cy="217901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7243539" y="2257973"/>
            <a:ext cx="290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of the H</a:t>
            </a:r>
            <a:r>
              <a:rPr lang="en-US" baseline="-25000" dirty="0" smtClean="0"/>
              <a:t>2</a:t>
            </a:r>
            <a:r>
              <a:rPr lang="en-US" dirty="0" smtClean="0"/>
              <a:t>O Kagglers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H</a:t>
            </a:r>
            <a:r>
              <a:rPr lang="en-GB" baseline="-25000" dirty="0" smtClean="0"/>
              <a:t>2</a:t>
            </a:r>
            <a:r>
              <a:rPr lang="en-GB" dirty="0" smtClean="0"/>
              <a:t>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1228"/>
              </p:ext>
            </p:extLst>
          </p:nvPr>
        </p:nvGraphicFramePr>
        <p:xfrm>
          <a:off x="838200" y="1475005"/>
          <a:ext cx="10753166" cy="329782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891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616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  <a:r>
                        <a:rPr lang="en-US" baseline="0" dirty="0"/>
                        <a:t> Venture-backed, debuted in 2012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baseline="0" dirty="0"/>
                        <a:t>Products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dirty="0"/>
                        <a:t>H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dirty="0"/>
                        <a:t>O Open Source In-Memory</a:t>
                      </a:r>
                      <a:r>
                        <a:rPr lang="en-US" b="1" baseline="0" dirty="0"/>
                        <a:t> AI Prediction Engine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/>
                        <a:t>Sparkling </a:t>
                      </a:r>
                      <a:r>
                        <a:rPr lang="en-US" b="0" baseline="0" dirty="0" smtClean="0"/>
                        <a:t>Water (H</a:t>
                      </a:r>
                      <a:r>
                        <a:rPr lang="en-US" b="0" baseline="-25000" dirty="0" smtClean="0"/>
                        <a:t>2</a:t>
                      </a:r>
                      <a:r>
                        <a:rPr lang="en-US" b="0" baseline="0" dirty="0" smtClean="0"/>
                        <a:t>O + Spark)</a:t>
                      </a:r>
                      <a:endParaRPr lang="en-US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Enterprise Steam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Driverless AI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Operationalize</a:t>
                      </a:r>
                      <a:r>
                        <a:rPr lang="en-US" baseline="0" dirty="0"/>
                        <a:t> Data Science, and provide a platform for users to build beautiful data products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75+ </a:t>
                      </a:r>
                      <a:r>
                        <a:rPr lang="en-US" b="0" dirty="0"/>
                        <a:t>employees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Distributed Systems Engineers doing Machine Learning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World-class visualization designers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Headquarters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Mountain</a:t>
                      </a:r>
                      <a:r>
                        <a:rPr lang="en-US" baseline="0" dirty="0"/>
                        <a:t> View, 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5052729"/>
            <a:ext cx="10645772" cy="1737089"/>
            <a:chOff x="0" y="4985494"/>
            <a:chExt cx="10645772" cy="17370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991338"/>
              <a:ext cx="2327497" cy="17177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1212" y="4991337"/>
              <a:ext cx="2309661" cy="17312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29524" y="4991337"/>
              <a:ext cx="2309661" cy="17312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8411" y="4985494"/>
              <a:ext cx="2407361" cy="17370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991337"/>
              <a:ext cx="2329820" cy="173124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12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5719" y="6283158"/>
            <a:ext cx="1057411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Joe (UK)</a:t>
            </a:r>
            <a:endParaRPr lang="en-GB" sz="2000" dirty="0"/>
          </a:p>
        </p:txBody>
      </p:sp>
      <p:cxnSp>
        <p:nvCxnSpPr>
          <p:cNvPr id="11" name="Straight Arrow Connector 10"/>
          <p:cNvCxnSpPr>
            <a:cxnSpLocks/>
            <a:stCxn id="6" idx="0"/>
          </p:cNvCxnSpPr>
          <p:nvPr/>
        </p:nvCxnSpPr>
        <p:spPr>
          <a:xfrm flipH="1" flipV="1">
            <a:off x="3813719" y="4795024"/>
            <a:ext cx="2010706" cy="148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14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9" y="1383837"/>
            <a:ext cx="10338271" cy="5474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754" y="365125"/>
            <a:ext cx="2452398" cy="3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293" t="15414" r="34073" b="25073"/>
          <a:stretch/>
        </p:blipFill>
        <p:spPr>
          <a:xfrm>
            <a:off x="3039822" y="144766"/>
            <a:ext cx="6112356" cy="6269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4123" y="2675329"/>
            <a:ext cx="1656784" cy="46166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Arno (CTO)</a:t>
            </a:r>
            <a:endParaRPr lang="en-GB" sz="2400" dirty="0"/>
          </a:p>
        </p:txBody>
      </p:sp>
      <p:cxnSp>
        <p:nvCxnSpPr>
          <p:cNvPr id="9" name="Straight Arrow Connector 8"/>
          <p:cNvCxnSpPr>
            <a:cxnSpLocks/>
            <a:stCxn id="6" idx="1"/>
          </p:cNvCxnSpPr>
          <p:nvPr/>
        </p:nvCxnSpPr>
        <p:spPr>
          <a:xfrm flipH="1">
            <a:off x="6672405" y="2906162"/>
            <a:ext cx="2661718" cy="1140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7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Community Growth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/>
              <a:t>AI in Financial Services</a:t>
            </a:r>
          </a:p>
        </p:txBody>
      </p:sp>
      <p:sp>
        <p:nvSpPr>
          <p:cNvPr id="586" name="Shape 586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587" name="AIInFinTech.png"/>
          <p:cNvPicPr>
            <a:picLocks noChangeAspect="1"/>
          </p:cNvPicPr>
          <p:nvPr/>
        </p:nvPicPr>
        <p:blipFill>
          <a:blip r:embed="rId2">
            <a:extLst/>
          </a:blip>
          <a:srcRect l="16952" t="10142" r="14585" b="12887"/>
          <a:stretch>
            <a:fillRect/>
          </a:stretch>
        </p:blipFill>
        <p:spPr>
          <a:xfrm>
            <a:off x="4465835" y="1798174"/>
            <a:ext cx="3260214" cy="2618105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838200" y="1381745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Wholesale / Commercial Banking</a:t>
            </a:r>
          </a:p>
        </p:txBody>
      </p:sp>
      <p:sp>
        <p:nvSpPr>
          <p:cNvPr id="589" name="Shape 589"/>
          <p:cNvSpPr/>
          <p:nvPr/>
        </p:nvSpPr>
        <p:spPr>
          <a:xfrm>
            <a:off x="838200" y="1676400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Know Your Customers (KYC)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Anti-Money Laundering (AML)</a:t>
            </a:r>
          </a:p>
        </p:txBody>
      </p:sp>
      <p:sp>
        <p:nvSpPr>
          <p:cNvPr id="590" name="Shape 590"/>
          <p:cNvSpPr/>
          <p:nvPr/>
        </p:nvSpPr>
        <p:spPr>
          <a:xfrm>
            <a:off x="8044542" y="3515345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Card/Payments Business</a:t>
            </a:r>
          </a:p>
        </p:txBody>
      </p:sp>
      <p:sp>
        <p:nvSpPr>
          <p:cNvPr id="591" name="Shape 591"/>
          <p:cNvSpPr/>
          <p:nvPr/>
        </p:nvSpPr>
        <p:spPr>
          <a:xfrm>
            <a:off x="8044542" y="3848939"/>
            <a:ext cx="330925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Transaction Frauds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Real-time Targeting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 b="1"/>
              <a:t>Credit Risk Scoring</a:t>
            </a:r>
            <a:endParaRPr b="1"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In-Context Promotion</a:t>
            </a:r>
          </a:p>
        </p:txBody>
      </p:sp>
      <p:sp>
        <p:nvSpPr>
          <p:cNvPr id="592" name="Shape 592"/>
          <p:cNvSpPr/>
          <p:nvPr/>
        </p:nvSpPr>
        <p:spPr>
          <a:xfrm>
            <a:off x="838200" y="3528982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Retail Banking</a:t>
            </a:r>
          </a:p>
        </p:txBody>
      </p:sp>
      <p:sp>
        <p:nvSpPr>
          <p:cNvPr id="593" name="Shape 593"/>
          <p:cNvSpPr/>
          <p:nvPr/>
        </p:nvSpPr>
        <p:spPr>
          <a:xfrm>
            <a:off x="838200" y="3814974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Deposit Fraud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Customer Churn Prediction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Auto-Loan</a:t>
            </a:r>
          </a:p>
        </p:txBody>
      </p:sp>
      <p:sp>
        <p:nvSpPr>
          <p:cNvPr id="594" name="Shape 594"/>
          <p:cNvSpPr/>
          <p:nvPr/>
        </p:nvSpPr>
        <p:spPr>
          <a:xfrm>
            <a:off x="8044542" y="1341871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IT Infrastructure</a:t>
            </a:r>
          </a:p>
        </p:txBody>
      </p:sp>
      <p:sp>
        <p:nvSpPr>
          <p:cNvPr id="595" name="Shape 595"/>
          <p:cNvSpPr/>
          <p:nvPr/>
        </p:nvSpPr>
        <p:spPr>
          <a:xfrm>
            <a:off x="8044542" y="1711203"/>
            <a:ext cx="3907973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Security Cyberlake</a:t>
            </a: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DoS Detection and Protection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Master Data Management</a:t>
            </a:r>
          </a:p>
        </p:txBody>
      </p:sp>
      <p:pic>
        <p:nvPicPr>
          <p:cNvPr id="596" name="image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321" y="5845354"/>
            <a:ext cx="1275983" cy="44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5579" y="5813259"/>
            <a:ext cx="1562592" cy="50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3429" y="5885446"/>
            <a:ext cx="558801" cy="363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3924" y="5899084"/>
            <a:ext cx="1145937" cy="32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4720" y="5691201"/>
            <a:ext cx="1398638" cy="65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t="11799" b="11799"/>
          <a:stretch>
            <a:fillRect/>
          </a:stretch>
        </p:blipFill>
        <p:spPr>
          <a:xfrm>
            <a:off x="8699795" y="5691201"/>
            <a:ext cx="978598" cy="747653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hape 602"/>
          <p:cNvSpPr/>
          <p:nvPr/>
        </p:nvSpPr>
        <p:spPr>
          <a:xfrm>
            <a:off x="1122" y="5285694"/>
            <a:ext cx="12189756" cy="1555790"/>
          </a:xfrm>
          <a:prstGeom prst="rect">
            <a:avLst/>
          </a:prstGeom>
          <a:solidFill>
            <a:srgbClr val="FCEB00">
              <a:alpha val="1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3" name="image3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48046" y="5813259"/>
            <a:ext cx="507596" cy="50759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 flipV="1">
            <a:off x="7084720" y="4583723"/>
            <a:ext cx="959822" cy="37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57599" y="4781731"/>
            <a:ext cx="348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2"/>
                </a:solidFill>
              </a:rPr>
              <a:t>One of Today’s Hands-on Examples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8044424" y="4417765"/>
            <a:ext cx="2412561" cy="34729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6164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/>
              <a:t>Select Customers</a:t>
            </a:r>
          </a:p>
        </p:txBody>
      </p:sp>
      <p:sp>
        <p:nvSpPr>
          <p:cNvPr id="527" name="Shape 527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235953" y="4998738"/>
            <a:ext cx="11605679" cy="1"/>
          </a:xfrm>
          <a:prstGeom prst="line">
            <a:avLst/>
          </a:prstGeom>
          <a:ln w="2540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5951991" y="5221599"/>
            <a:ext cx="1190700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Financial</a:t>
            </a:r>
          </a:p>
        </p:txBody>
      </p:sp>
      <p:sp>
        <p:nvSpPr>
          <p:cNvPr id="530" name="Shape 530"/>
          <p:cNvSpPr/>
          <p:nvPr/>
        </p:nvSpPr>
        <p:spPr>
          <a:xfrm>
            <a:off x="9320930" y="5208138"/>
            <a:ext cx="1159324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Insurance</a:t>
            </a:r>
          </a:p>
        </p:txBody>
      </p:sp>
      <p:sp>
        <p:nvSpPr>
          <p:cNvPr id="531" name="Shape 531"/>
          <p:cNvSpPr/>
          <p:nvPr/>
        </p:nvSpPr>
        <p:spPr>
          <a:xfrm>
            <a:off x="4154897" y="5226510"/>
            <a:ext cx="1609083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Marketing</a:t>
            </a:r>
          </a:p>
        </p:txBody>
      </p:sp>
      <p:sp>
        <p:nvSpPr>
          <p:cNvPr id="532" name="Shape 532"/>
          <p:cNvSpPr/>
          <p:nvPr/>
        </p:nvSpPr>
        <p:spPr>
          <a:xfrm>
            <a:off x="10748889" y="5208899"/>
            <a:ext cx="1184314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Telecom</a:t>
            </a:r>
          </a:p>
        </p:txBody>
      </p:sp>
      <p:sp>
        <p:nvSpPr>
          <p:cNvPr id="533" name="Shape 533"/>
          <p:cNvSpPr/>
          <p:nvPr/>
        </p:nvSpPr>
        <p:spPr>
          <a:xfrm>
            <a:off x="2705463" y="5201751"/>
            <a:ext cx="1232160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Healthcare</a:t>
            </a:r>
          </a:p>
        </p:txBody>
      </p:sp>
      <p:pic>
        <p:nvPicPr>
          <p:cNvPr id="534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2309" y="4929572"/>
            <a:ext cx="834761" cy="83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5868" y="5107128"/>
            <a:ext cx="521358" cy="52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3646" y="5037042"/>
            <a:ext cx="621036" cy="62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23952" y="5119355"/>
            <a:ext cx="47458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1313" y="5203635"/>
            <a:ext cx="374467" cy="37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34451" y="4442904"/>
            <a:ext cx="1016189" cy="32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12.png"/>
          <p:cNvPicPr>
            <a:picLocks noChangeAspect="1"/>
          </p:cNvPicPr>
          <p:nvPr/>
        </p:nvPicPr>
        <p:blipFill>
          <a:blip r:embed="rId9">
            <a:extLst/>
          </a:blip>
          <a:srcRect t="25650" b="31534"/>
          <a:stretch>
            <a:fillRect/>
          </a:stretch>
        </p:blipFill>
        <p:spPr>
          <a:xfrm>
            <a:off x="5844335" y="4386517"/>
            <a:ext cx="1086392" cy="348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1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05372" y="4387939"/>
            <a:ext cx="770866" cy="437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1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67984" y="4333435"/>
            <a:ext cx="728029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17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900780" y="4011687"/>
            <a:ext cx="1232160" cy="18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18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60229" y="3838822"/>
            <a:ext cx="840733" cy="380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19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702708" y="1518129"/>
            <a:ext cx="136950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2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75389" y="3109970"/>
            <a:ext cx="1626658" cy="175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22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90695" y="3546875"/>
            <a:ext cx="996047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23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485508" y="3225712"/>
            <a:ext cx="920171" cy="328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24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165088" y="3887490"/>
            <a:ext cx="1274228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25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709141" y="3241951"/>
            <a:ext cx="1375253" cy="222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26.png"/>
          <p:cNvPicPr>
            <a:picLocks noChangeAspect="1"/>
          </p:cNvPicPr>
          <p:nvPr/>
        </p:nvPicPr>
        <p:blipFill>
          <a:blip r:embed="rId20">
            <a:extLst/>
          </a:blip>
          <a:srcRect t="30697" b="30697"/>
          <a:stretch>
            <a:fillRect/>
          </a:stretch>
        </p:blipFill>
        <p:spPr>
          <a:xfrm>
            <a:off x="5898874" y="2685218"/>
            <a:ext cx="985676" cy="38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27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851077" y="2194066"/>
            <a:ext cx="1081433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29.png"/>
          <p:cNvPicPr>
            <a:picLocks noChangeAspect="1"/>
          </p:cNvPicPr>
          <p:nvPr/>
        </p:nvPicPr>
        <p:blipFill>
          <a:blip r:embed="rId22">
            <a:extLst/>
          </a:blip>
          <a:srcRect t="18285" b="18286"/>
          <a:stretch>
            <a:fillRect/>
          </a:stretch>
        </p:blipFill>
        <p:spPr>
          <a:xfrm>
            <a:off x="7554613" y="2364432"/>
            <a:ext cx="820843" cy="520639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/>
          <p:nvPr/>
        </p:nvSpPr>
        <p:spPr>
          <a:xfrm>
            <a:off x="1570207" y="5204336"/>
            <a:ext cx="681975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Retail</a:t>
            </a:r>
          </a:p>
        </p:txBody>
      </p:sp>
      <p:pic>
        <p:nvPicPr>
          <p:cNvPr id="555" name="image3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4198302" y="3422918"/>
            <a:ext cx="892413" cy="297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31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88907" y="4427054"/>
            <a:ext cx="1097217" cy="46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32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31884" y="4113829"/>
            <a:ext cx="1251068" cy="21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33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5728554" y="3605440"/>
            <a:ext cx="520821" cy="520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34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344522" y="3029367"/>
            <a:ext cx="791400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35.png"/>
          <p:cNvPicPr>
            <a:picLocks noChangeAspect="1"/>
          </p:cNvPicPr>
          <p:nvPr/>
        </p:nvPicPr>
        <p:blipFill>
          <a:blip r:embed="rId28">
            <a:extLst/>
          </a:blip>
          <a:srcRect l="9640" t="14892" r="9640" b="30530"/>
          <a:stretch>
            <a:fillRect/>
          </a:stretch>
        </p:blipFill>
        <p:spPr>
          <a:xfrm>
            <a:off x="1067752" y="3415058"/>
            <a:ext cx="986012" cy="5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36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261486" y="2506490"/>
            <a:ext cx="1081433" cy="20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37.pn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390514" y="3683803"/>
            <a:ext cx="472398" cy="30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38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4338520" y="2032937"/>
            <a:ext cx="1004399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39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519221" y="2371640"/>
            <a:ext cx="1338994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age40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81230" y="5019357"/>
            <a:ext cx="550488" cy="55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Shape 566"/>
          <p:cNvSpPr/>
          <p:nvPr/>
        </p:nvSpPr>
        <p:spPr>
          <a:xfrm flipV="1">
            <a:off x="1537514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7" name="Shape 567"/>
          <p:cNvSpPr/>
          <p:nvPr/>
        </p:nvSpPr>
        <p:spPr>
          <a:xfrm flipV="1">
            <a:off x="31443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8" name="Shape 568"/>
          <p:cNvSpPr/>
          <p:nvPr/>
        </p:nvSpPr>
        <p:spPr>
          <a:xfrm flipV="1">
            <a:off x="4751248" y="4909130"/>
            <a:ext cx="1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9" name="Shape 569"/>
          <p:cNvSpPr/>
          <p:nvPr/>
        </p:nvSpPr>
        <p:spPr>
          <a:xfrm flipV="1">
            <a:off x="6358115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0" name="Shape 570"/>
          <p:cNvSpPr/>
          <p:nvPr/>
        </p:nvSpPr>
        <p:spPr>
          <a:xfrm flipV="1">
            <a:off x="79649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1" name="Shape 571"/>
          <p:cNvSpPr/>
          <p:nvPr/>
        </p:nvSpPr>
        <p:spPr>
          <a:xfrm flipV="1">
            <a:off x="9571847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2" name="image21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942350" y="3364661"/>
            <a:ext cx="1149021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444119" y="4042124"/>
            <a:ext cx="1400527" cy="684994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hape 574"/>
          <p:cNvSpPr/>
          <p:nvPr/>
        </p:nvSpPr>
        <p:spPr>
          <a:xfrm flipV="1">
            <a:off x="10945593" y="4908086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5" name="pasted-image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7486712" y="3712338"/>
            <a:ext cx="985736" cy="350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pasted-image.tiff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9039130" y="2994579"/>
            <a:ext cx="985736" cy="3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Shape 577"/>
          <p:cNvSpPr/>
          <p:nvPr/>
        </p:nvSpPr>
        <p:spPr>
          <a:xfrm>
            <a:off x="2812033" y="5848389"/>
            <a:ext cx="6567934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/>
              <a:t>“Overall customer satisfaction is very high.” - Gartner</a:t>
            </a:r>
          </a:p>
        </p:txBody>
      </p:sp>
      <p:sp>
        <p:nvSpPr>
          <p:cNvPr id="578" name="Shape 578"/>
          <p:cNvSpPr/>
          <p:nvPr/>
        </p:nvSpPr>
        <p:spPr>
          <a:xfrm>
            <a:off x="7515899" y="5210175"/>
            <a:ext cx="1232160" cy="37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0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Advisory &amp; Accounting</a:t>
            </a:r>
          </a:p>
        </p:txBody>
      </p:sp>
      <p:pic>
        <p:nvPicPr>
          <p:cNvPr id="579" name="pasted-image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7355222" y="5125854"/>
            <a:ext cx="374466" cy="379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16.pn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953123" y="3010248"/>
            <a:ext cx="1168785" cy="3744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59679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680"/>
            <a:ext cx="12192000" cy="68580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383" y="891218"/>
            <a:ext cx="2314996" cy="280076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Check out our website</a:t>
            </a:r>
          </a:p>
          <a:p>
            <a:pPr algn="ctr"/>
            <a:r>
              <a:rPr lang="en-US" sz="4400" dirty="0"/>
              <a:t>h2o.ai</a:t>
            </a:r>
          </a:p>
        </p:txBody>
      </p:sp>
    </p:spTree>
    <p:extLst>
      <p:ext uri="{BB962C8B-B14F-4D97-AF65-F5344CB8AC3E}">
        <p14:creationId xmlns:p14="http://schemas.microsoft.com/office/powerpoint/2010/main" val="36528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Civil (Water) Engineer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2010 – 2015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Consultant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Utilities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Asset Management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Constrained Optimization</a:t>
            </a:r>
          </a:p>
          <a:p>
            <a:pPr lvl="3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EngD (Industrial PhD)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Infrastructure Design Optimization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Machine Learning + </a:t>
            </a:r>
            <a:br>
              <a:rPr lang="en-GB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Water Engineering</a:t>
            </a:r>
          </a:p>
          <a:p>
            <a:pPr lvl="3"/>
            <a:r>
              <a:rPr lang="en-GB" dirty="0">
                <a:highlight>
                  <a:srgbClr val="FFF96E"/>
                </a:highlight>
              </a:rPr>
              <a:t>Discovered H</a:t>
            </a:r>
            <a:r>
              <a:rPr lang="en-GB" baseline="-25000" dirty="0">
                <a:highlight>
                  <a:srgbClr val="FFF96E"/>
                </a:highlight>
              </a:rPr>
              <a:t>2</a:t>
            </a:r>
            <a:r>
              <a:rPr lang="en-GB" dirty="0">
                <a:highlight>
                  <a:srgbClr val="FFF96E"/>
                </a:highlight>
              </a:rPr>
              <a:t>O in 2014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Data Scientist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2015 – 2016 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Virgin Media (UK)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Domino Data Lab (Silicon Valley)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2016 – Present 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GB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O.ai (Silicon Valley)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How?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9" r="1082"/>
          <a:stretch/>
        </p:blipFill>
        <p:spPr>
          <a:xfrm>
            <a:off x="136491" y="262051"/>
            <a:ext cx="9949543" cy="57667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1395" y="6092130"/>
            <a:ext cx="8589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5"/>
              </a:rPr>
              <a:t>http://</a:t>
            </a:r>
            <a:r>
              <a:rPr lang="en-US" sz="1100" dirty="0" smtClean="0">
                <a:hlinkClick r:id="rId5"/>
              </a:rPr>
              <a:t>www.pwc.com/gx/en/about/stories-from-across-the-world/harnessing-the-power-of-ai-to-transform-the-detection-of-fraud-and-error.html</a:t>
            </a:r>
            <a:endParaRPr lang="en-US" sz="1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78" y="2392177"/>
            <a:ext cx="3232730" cy="29073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1262" y="259441"/>
            <a:ext cx="6843251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Award-Winning Application (PwC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222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1" y="795260"/>
            <a:ext cx="4324481" cy="54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38" y="795260"/>
            <a:ext cx="4360428" cy="54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5716" y="110950"/>
            <a:ext cx="9360568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Driverless AI demo running on DGX Station (</a:t>
            </a:r>
            <a:r>
              <a:rPr lang="en-US" sz="2800" dirty="0" err="1" smtClean="0"/>
              <a:t>Nvidia</a:t>
            </a:r>
            <a:r>
              <a:rPr lang="en-US" sz="2800" dirty="0" smtClean="0"/>
              <a:t>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017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roup 513"/>
          <p:cNvGrpSpPr/>
          <p:nvPr/>
        </p:nvGrpSpPr>
        <p:grpSpPr>
          <a:xfrm>
            <a:off x="19107" y="1450925"/>
            <a:ext cx="12153786" cy="3512741"/>
            <a:chOff x="0" y="0"/>
            <a:chExt cx="12153785" cy="3512739"/>
          </a:xfrm>
        </p:grpSpPr>
        <p:pic>
          <p:nvPicPr>
            <p:cNvPr id="511" name="image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53786" cy="3512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image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5311838" y="1756369"/>
              <a:ext cx="312276" cy="331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4" name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575" y="5513111"/>
            <a:ext cx="2463272" cy="863145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/>
          <p:nvPr/>
        </p:nvSpPr>
        <p:spPr>
          <a:xfrm flipV="1">
            <a:off x="0" y="715423"/>
            <a:ext cx="12192000" cy="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503340" y="260117"/>
            <a:ext cx="11147105" cy="4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Community Expansion</a:t>
            </a:r>
          </a:p>
        </p:txBody>
      </p:sp>
      <p:sp>
        <p:nvSpPr>
          <p:cNvPr id="517" name="Shape 517"/>
          <p:cNvSpPr/>
          <p:nvPr/>
        </p:nvSpPr>
        <p:spPr>
          <a:xfrm>
            <a:off x="4267206" y="5543023"/>
            <a:ext cx="2774926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900" b="1">
                <a:latin typeface="+mj-lt"/>
                <a:ea typeface="+mj-ea"/>
                <a:cs typeface="+mj-cs"/>
                <a:sym typeface="Helvetica"/>
              </a:defRPr>
            </a:pPr>
            <a:r>
              <a:rPr/>
              <a:t>15 </a:t>
            </a:r>
            <a:r>
              <a:rPr sz="2200" b="0"/>
              <a:t>Meetups a month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03958" y="5210826"/>
            <a:ext cx="439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Oct – Amsterdam Meetup</a:t>
            </a:r>
          </a:p>
          <a:p>
            <a:r>
              <a:rPr lang="en-US" dirty="0" smtClean="0"/>
              <a:t>15</a:t>
            </a:r>
            <a:r>
              <a:rPr lang="en-US" baseline="30000" dirty="0" smtClean="0"/>
              <a:t>th</a:t>
            </a:r>
            <a:r>
              <a:rPr lang="en-US" dirty="0" smtClean="0"/>
              <a:t> Nov – London Meetup</a:t>
            </a:r>
          </a:p>
          <a:p>
            <a:r>
              <a:rPr lang="en-US" dirty="0" smtClean="0"/>
              <a:t>4-5</a:t>
            </a:r>
            <a:r>
              <a:rPr lang="en-US" baseline="30000" dirty="0" smtClean="0"/>
              <a:t>th</a:t>
            </a:r>
            <a:r>
              <a:rPr lang="en-US" dirty="0" smtClean="0"/>
              <a:t> Dec – H</a:t>
            </a:r>
            <a:r>
              <a:rPr lang="en-US" baseline="-25000" dirty="0" smtClean="0"/>
              <a:t>2</a:t>
            </a:r>
            <a:r>
              <a:rPr lang="en-US" dirty="0" smtClean="0"/>
              <a:t>O World, Mountain View, CA</a:t>
            </a:r>
          </a:p>
          <a:p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Dec – London Meetup</a:t>
            </a:r>
          </a:p>
        </p:txBody>
      </p:sp>
    </p:spTree>
    <p:extLst>
      <p:ext uri="{BB962C8B-B14F-4D97-AF65-F5344CB8AC3E}">
        <p14:creationId xmlns:p14="http://schemas.microsoft.com/office/powerpoint/2010/main" val="9834891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7792" r="3247"/>
          <a:stretch/>
        </p:blipFill>
        <p:spPr>
          <a:xfrm>
            <a:off x="1344385" y="581534"/>
            <a:ext cx="9503229" cy="57966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0621" y="55282"/>
            <a:ext cx="4564258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#AroundTheWorldWithH2Oai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84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Machine Learning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567367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8220410" y="204948"/>
            <a:ext cx="3790854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Import Data from Multiple Sources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256628" y="1611936"/>
            <a:ext cx="9942078" cy="529247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ectangle 102"/>
          <p:cNvSpPr/>
          <p:nvPr/>
        </p:nvSpPr>
        <p:spPr>
          <a:xfrm>
            <a:off x="558155" y="6053572"/>
            <a:ext cx="1698473" cy="84522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1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Formats &amp; Data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930" y="1369730"/>
            <a:ext cx="3230218" cy="5126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CSV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XLSX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ORC*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Hive*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467998"/>
                </a:solidFill>
              </a:rPr>
              <a:t>SVMLight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ARFF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Parquet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467998"/>
                </a:solidFill>
              </a:rPr>
              <a:t>Avro </a:t>
            </a:r>
            <a:r>
              <a:rPr lang="en-US" dirty="0" smtClean="0">
                <a:solidFill>
                  <a:srgbClr val="467998"/>
                </a:solidFill>
              </a:rPr>
              <a:t>1.8.0* </a:t>
            </a:r>
          </a:p>
        </p:txBody>
      </p:sp>
      <p:sp>
        <p:nvSpPr>
          <p:cNvPr id="5" name="Magnetic Disk 4"/>
          <p:cNvSpPr/>
          <p:nvPr/>
        </p:nvSpPr>
        <p:spPr>
          <a:xfrm>
            <a:off x="6998825" y="1350669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HDFS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998825" y="232417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S3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6998825" y="329768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NFS</a:t>
            </a:r>
          </a:p>
        </p:txBody>
      </p:sp>
      <p:sp>
        <p:nvSpPr>
          <p:cNvPr id="8" name="Magnetic Disk 7"/>
          <p:cNvSpPr/>
          <p:nvPr/>
        </p:nvSpPr>
        <p:spPr>
          <a:xfrm>
            <a:off x="6998825" y="4271197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LOCAL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6998825" y="5244706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SQL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270112" y="1942545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" name="Left Brace 10"/>
          <p:cNvSpPr/>
          <p:nvPr/>
        </p:nvSpPr>
        <p:spPr>
          <a:xfrm rot="10800000">
            <a:off x="9504265" y="1905776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606" y="2203163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9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Formats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9899" y="2139392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5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Sources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930" y="1109579"/>
            <a:ext cx="2168863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File type or  Folder of Files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6783" y="6081139"/>
            <a:ext cx="4518866" cy="913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1. </a:t>
            </a:r>
            <a:r>
              <a:rPr lang="en-US" sz="1200" kern="0" dirty="0">
                <a:solidFill>
                  <a:srgbClr val="467998"/>
                </a:solidFill>
                <a:sym typeface="Calibri"/>
              </a:rPr>
              <a:t>only if H2O is running as a Hadoop job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2.  Hive files that are saved in ORC format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3. without multi-file parsing or column type modification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758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0"/>
            <a:ext cx="12201190" cy="232055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2304157"/>
            <a:ext cx="2265842" cy="458830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4550764"/>
            <a:ext cx="9937923" cy="234443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</a:t>
            </a:r>
            <a:r>
              <a:rPr lang="en-GB" sz="2800" dirty="0"/>
              <a:t>ast, Scalable &amp; Distributed Compute Engine Written in Java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916525" y="2304158"/>
            <a:ext cx="2275475" cy="2246606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1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H</a:t>
            </a:r>
            <a:r>
              <a:rPr baseline="-25000"/>
              <a:t>2</a:t>
            </a:r>
            <a:r>
              <a:rPr/>
              <a:t>O Core</a:t>
            </a:r>
          </a:p>
        </p:txBody>
      </p:sp>
      <p:pic>
        <p:nvPicPr>
          <p:cNvPr id="27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7894304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Engineering to Data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Knowledge Driven Decision Making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Write code to deal with data based on knowledge and assumptions.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Strong domain knowledge.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Data Driven Decision Making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Define a problem and collect data related to the problem.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Write code to show data to computers and let computers (algorithms) find patterns in data.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Domain knowledge is helpful but not necessary.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74972" y="2939143"/>
            <a:ext cx="0" cy="96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29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2" name="Table 29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295" name="Shape 29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29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73032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30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sp>
        <p:nvSpPr>
          <p:cNvPr id="303" name="Shape 303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04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4475147" y="4362672"/>
            <a:ext cx="771080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pic>
        <p:nvPicPr>
          <p:cNvPr id="30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87308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8655368" y="4386016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828700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3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2" name="Table 33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3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39" name="Shape 339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40" name="Shape 340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4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4485710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379" name="Shape 379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8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3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86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87" name="Table 387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88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90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1" name="Table 391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94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5" name="Table 395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98" name="Shape 398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99" name="Shape 399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00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hape 403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04" name="Shape 404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05" name="Shape 405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06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14652128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20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1" name="Table 421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4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5" name="Table 425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8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9" name="Table 429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32" name="Shape 432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33" name="Shape 433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8" name="Shape 438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9" name="Shape 439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40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grpSp>
        <p:nvGrpSpPr>
          <p:cNvPr id="448" name="Group 448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42" name="Shape 442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43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Shape 444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45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20556" t="19220" r="20556" b="19220"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Shape 446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47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9" name="Shape 449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687242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55" name="Shape 455"/>
          <p:cNvSpPr/>
          <p:nvPr/>
        </p:nvSpPr>
        <p:spPr>
          <a:xfrm>
            <a:off x="161741" y="2766471"/>
            <a:ext cx="11948537" cy="398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" y="21600"/>
                </a:moveTo>
                <a:lnTo>
                  <a:pt x="20540" y="21600"/>
                </a:lnTo>
                <a:cubicBezTo>
                  <a:pt x="20844" y="21600"/>
                  <a:pt x="20998" y="21600"/>
                  <a:pt x="21162" y="21444"/>
                </a:cubicBezTo>
                <a:cubicBezTo>
                  <a:pt x="21342" y="21248"/>
                  <a:pt x="21483" y="20824"/>
                  <a:pt x="21548" y="20286"/>
                </a:cubicBezTo>
                <a:cubicBezTo>
                  <a:pt x="21600" y="19794"/>
                  <a:pt x="21600" y="19331"/>
                  <a:pt x="21600" y="18405"/>
                </a:cubicBezTo>
                <a:lnTo>
                  <a:pt x="21600" y="3181"/>
                </a:lnTo>
                <a:cubicBezTo>
                  <a:pt x="21600" y="2269"/>
                  <a:pt x="21600" y="1806"/>
                  <a:pt x="21548" y="1314"/>
                </a:cubicBezTo>
                <a:cubicBezTo>
                  <a:pt x="21483" y="776"/>
                  <a:pt x="21342" y="352"/>
                  <a:pt x="21162" y="156"/>
                </a:cubicBezTo>
                <a:cubicBezTo>
                  <a:pt x="20998" y="0"/>
                  <a:pt x="20844" y="0"/>
                  <a:pt x="20536" y="0"/>
                </a:cubicBezTo>
                <a:lnTo>
                  <a:pt x="1060" y="0"/>
                </a:lnTo>
                <a:cubicBezTo>
                  <a:pt x="756" y="0"/>
                  <a:pt x="602" y="0"/>
                  <a:pt x="438" y="156"/>
                </a:cubicBezTo>
                <a:cubicBezTo>
                  <a:pt x="258" y="352"/>
                  <a:pt x="117" y="776"/>
                  <a:pt x="52" y="1314"/>
                </a:cubicBezTo>
                <a:cubicBezTo>
                  <a:pt x="0" y="1806"/>
                  <a:pt x="0" y="2269"/>
                  <a:pt x="0" y="3195"/>
                </a:cubicBezTo>
                <a:lnTo>
                  <a:pt x="0" y="18419"/>
                </a:lnTo>
                <a:cubicBezTo>
                  <a:pt x="0" y="19331"/>
                  <a:pt x="0" y="19794"/>
                  <a:pt x="52" y="20286"/>
                </a:cubicBezTo>
                <a:cubicBezTo>
                  <a:pt x="117" y="20824"/>
                  <a:pt x="258" y="21248"/>
                  <a:pt x="438" y="21444"/>
                </a:cubicBezTo>
                <a:cubicBezTo>
                  <a:pt x="602" y="21600"/>
                  <a:pt x="756" y="21600"/>
                  <a:pt x="1064" y="21600"/>
                </a:cubicBezTo>
                <a:close/>
              </a:path>
            </a:pathLst>
          </a:cu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sp>
        <p:nvSpPr>
          <p:cNvPr id="456" name="Shape 456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57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hape 462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63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4" name="Table 464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67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8" name="Table 468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71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2" name="Table 472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7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75" name="Shape 47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76" name="Shape 476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77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1" name="Shape 481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2" name="Shape 482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pic>
        <p:nvPicPr>
          <p:cNvPr id="485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73684" y="5522778"/>
            <a:ext cx="1042070" cy="10420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2" name="Group 492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86" name="Shape 486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87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8" name="Shape 488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89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20556" t="19220" r="20556" b="19220"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91" name="pasted-image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3" name="Shape 493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21173789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Water Meter </a:t>
            </a:r>
            <a:br>
              <a:rPr lang="en-US" dirty="0" smtClean="0"/>
            </a:br>
            <a:r>
              <a:rPr lang="en-US" dirty="0" smtClean="0"/>
              <a:t>(CPU Monitor)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3" t="9209" r="10733" b="16564"/>
          <a:stretch/>
        </p:blipFill>
        <p:spPr>
          <a:xfrm>
            <a:off x="6890994" y="159402"/>
            <a:ext cx="3544478" cy="6453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9769" y="2698372"/>
            <a:ext cx="209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32 = 320 Cores</a:t>
            </a:r>
          </a:p>
        </p:txBody>
      </p:sp>
    </p:spTree>
    <p:extLst>
      <p:ext uri="{BB962C8B-B14F-4D97-AF65-F5344CB8AC3E}">
        <p14:creationId xmlns:p14="http://schemas.microsoft.com/office/powerpoint/2010/main" val="6371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2304158"/>
            <a:ext cx="9937923" cy="4591044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Multiple Interfaces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916525" y="1611131"/>
            <a:ext cx="2275475" cy="69680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0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84" y="1289785"/>
            <a:ext cx="9164232" cy="5568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</a:t>
            </a:r>
            <a:r>
              <a:rPr lang="en-GB" dirty="0" smtClean="0"/>
              <a:t>Flow (Web)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0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– R and Python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0" y="1353162"/>
            <a:ext cx="4621796" cy="50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56" y="1353162"/>
            <a:ext cx="5721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14820" r="13780" b="17060"/>
          <a:stretch/>
        </p:blipFill>
        <p:spPr>
          <a:xfrm>
            <a:off x="1815860" y="1385857"/>
            <a:ext cx="8560279" cy="4907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6720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717574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267200" y="4409573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426720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717574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1611936"/>
            <a:ext cx="9937923" cy="2968580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Export Standalone Models for Production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0560287" y="4576811"/>
            <a:ext cx="1631713" cy="228118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Rectangle 108"/>
          <p:cNvSpPr/>
          <p:nvPr/>
        </p:nvSpPr>
        <p:spPr>
          <a:xfrm>
            <a:off x="2251857" y="4580515"/>
            <a:ext cx="2133438" cy="2309703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2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/>
          <a:stretch/>
        </p:blipFill>
        <p:spPr>
          <a:xfrm>
            <a:off x="1066800" y="584198"/>
            <a:ext cx="100584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523" y="154285"/>
            <a:ext cx="3558581" cy="769441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docs.h2o.ai</a:t>
            </a:r>
          </a:p>
        </p:txBody>
      </p:sp>
    </p:spTree>
    <p:extLst>
      <p:ext uri="{BB962C8B-B14F-4D97-AF65-F5344CB8AC3E}">
        <p14:creationId xmlns:p14="http://schemas.microsoft.com/office/powerpoint/2010/main" val="2189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O Quick Start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r="1965"/>
          <a:stretch/>
        </p:blipFill>
        <p:spPr>
          <a:xfrm>
            <a:off x="4812821" y="1430189"/>
            <a:ext cx="6518366" cy="4725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www.h2o.ai/download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152058D-EA13-4794-86F6-5B6112204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91" y="1554465"/>
            <a:ext cx="3162300" cy="44672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1341120" y="3953691"/>
            <a:ext cx="1750423" cy="496389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EAFFB632-C0DA-423D-8F21-C6E5C3CDEEFF}"/>
              </a:ext>
            </a:extLst>
          </p:cNvPr>
          <p:cNvCxnSpPr>
            <a:stCxn id="15" idx="3"/>
          </p:cNvCxnSpPr>
          <p:nvPr/>
        </p:nvCxnSpPr>
        <p:spPr>
          <a:xfrm flipV="1">
            <a:off x="3091543" y="3884023"/>
            <a:ext cx="4258491" cy="31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C49FC4DA-701A-48DC-AAA4-EE96CD400FB9}"/>
              </a:ext>
            </a:extLst>
          </p:cNvPr>
          <p:cNvCxnSpPr>
            <a:cxnSpLocks/>
          </p:cNvCxnSpPr>
          <p:nvPr/>
        </p:nvCxnSpPr>
        <p:spPr>
          <a:xfrm flipH="1">
            <a:off x="6723017" y="4127863"/>
            <a:ext cx="1323703" cy="107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</p:cNvCxnSpPr>
          <p:nvPr/>
        </p:nvCxnSpPr>
        <p:spPr>
          <a:xfrm>
            <a:off x="6238754" y="5694744"/>
            <a:ext cx="484263" cy="22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84868" y="574492"/>
            <a:ext cx="423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Prerequisite: Java version 7 or 8</a:t>
            </a:r>
          </a:p>
          <a:p>
            <a:r>
              <a:rPr lang="en-US" dirty="0" smtClean="0"/>
              <a:t>(Note: Java version 9 is not yet supported)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2" y="5746494"/>
            <a:ext cx="4656672" cy="363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14" y="2656349"/>
            <a:ext cx="4270039" cy="3313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9" y="1477099"/>
            <a:ext cx="1397000" cy="11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and Start H</a:t>
            </a:r>
            <a:r>
              <a:rPr lang="en-US" baseline="-25000" dirty="0" smtClean="0"/>
              <a:t>2</a:t>
            </a:r>
            <a:r>
              <a:rPr lang="en-US" dirty="0" smtClean="0"/>
              <a:t>O Flow (Web Interface)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1396732" y="3806848"/>
            <a:ext cx="820395" cy="23160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C49FC4DA-701A-48DC-AAA4-EE96CD400FB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217127" y="3922653"/>
            <a:ext cx="1448267" cy="20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55749" y="2607399"/>
            <a:ext cx="114742" cy="35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56" y="1369393"/>
            <a:ext cx="4772445" cy="411694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</p:cNvCxnSpPr>
          <p:nvPr/>
        </p:nvCxnSpPr>
        <p:spPr>
          <a:xfrm flipV="1">
            <a:off x="4309686" y="3233394"/>
            <a:ext cx="2192519" cy="263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2"/>
          <a:stretch/>
        </p:blipFill>
        <p:spPr>
          <a:xfrm>
            <a:off x="5816901" y="5606572"/>
            <a:ext cx="6260946" cy="18949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7923977" y="4925113"/>
            <a:ext cx="1725151" cy="120238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</p:cNvCxnSpPr>
          <p:nvPr/>
        </p:nvCxnSpPr>
        <p:spPr>
          <a:xfrm>
            <a:off x="8786552" y="5045351"/>
            <a:ext cx="564022" cy="47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Flow (Web Interface)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67" y="1552647"/>
            <a:ext cx="8098066" cy="4936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8286160" y="3678567"/>
            <a:ext cx="1338607" cy="356106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64B1FD53-9BF5-4C23-AE7E-756C53B350E3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9624767" y="3856620"/>
            <a:ext cx="659876" cy="39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4643" y="4060210"/>
            <a:ext cx="16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and Start H</a:t>
            </a:r>
            <a:r>
              <a:rPr lang="en-US" baseline="-25000" dirty="0" smtClean="0"/>
              <a:t>2</a:t>
            </a:r>
            <a:r>
              <a:rPr lang="en-US" dirty="0" smtClean="0"/>
              <a:t>O in R / Python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24900" y="1555825"/>
            <a:ext cx="10942200" cy="4798690"/>
            <a:chOff x="553800" y="1593060"/>
            <a:chExt cx="10942200" cy="47986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00" y="1593060"/>
              <a:ext cx="5400000" cy="47986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93060"/>
              <a:ext cx="5400000" cy="479869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2121030" y="3384223"/>
            <a:ext cx="546755" cy="17910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8231171" y="3384223"/>
            <a:ext cx="827988" cy="17910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8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Colours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50" y="612957"/>
            <a:ext cx="4320000" cy="54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25" y="1474022"/>
            <a:ext cx="4320000" cy="43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0855" y="5885760"/>
            <a:ext cx="303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Developing R Packages for Fun</a:t>
            </a:r>
          </a:p>
          <a:p>
            <a:pPr algn="ctr"/>
            <a:r>
              <a:rPr lang="en-US" dirty="0">
                <a:hlinkClick r:id="rId5"/>
              </a:rPr>
              <a:t>rPlotter</a:t>
            </a:r>
            <a:r>
              <a:rPr lang="en-US" dirty="0"/>
              <a:t> (2014)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97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DataViz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8905" r="42110"/>
          <a:stretch/>
        </p:blipFill>
        <p:spPr>
          <a:xfrm>
            <a:off x="6044458" y="1423372"/>
            <a:ext cx="2846283" cy="4106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9" y="1859158"/>
            <a:ext cx="5016941" cy="35808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8784" y="5541549"/>
            <a:ext cx="4012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First Data Viz &amp; Shiny App Experience</a:t>
            </a:r>
          </a:p>
          <a:p>
            <a:pPr algn="ctr"/>
            <a:r>
              <a:rPr lang="en-US" dirty="0">
                <a:hlinkClick r:id="rId5" action="ppaction://hlinkfile"/>
              </a:rPr>
              <a:t>CrimeMap</a:t>
            </a:r>
            <a:r>
              <a:rPr lang="en-US" dirty="0"/>
              <a:t> (2013)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203176" y="5708984"/>
            <a:ext cx="373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Revolution Analytics’ Data Viz Contest</a:t>
            </a:r>
          </a:p>
          <a:p>
            <a:pPr algn="ctr"/>
            <a:r>
              <a:rPr lang="en-US" dirty="0">
                <a:hlinkClick r:id="rId6"/>
              </a:rPr>
              <a:t>RUGSMAPS</a:t>
            </a:r>
            <a:r>
              <a:rPr lang="en-US" dirty="0"/>
              <a:t> (2014)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29149" r="29975"/>
          <a:stretch/>
        </p:blipFill>
        <p:spPr>
          <a:xfrm>
            <a:off x="8959985" y="1363089"/>
            <a:ext cx="3082151" cy="42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– I </a:t>
            </a:r>
            <a:r>
              <a:rPr lang="en-GB" dirty="0"/>
              <a:t>❤️</a:t>
            </a:r>
            <a:r>
              <a:rPr lang="en-US" dirty="0"/>
              <a:t> </a:t>
            </a:r>
            <a:r>
              <a:rPr lang="en-US" dirty="0" smtClean="0"/>
              <a:t>Football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5854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vs My Friends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Team performance data from web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Simple machine learning models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(I didn’t know anything about 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at this time)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Objective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 Predict Correct Score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Me                 : 10 out of 64 (15.6%)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Friends’ Avg :   4 out of 64   (6.3%)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71" y="2298573"/>
            <a:ext cx="5525733" cy="29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useR! 2014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586" t="15155" r="33415" b="33854"/>
          <a:stretch/>
        </p:blipFill>
        <p:spPr>
          <a:xfrm>
            <a:off x="4433044" y="269067"/>
            <a:ext cx="3657600" cy="3179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732" t="15155" r="33488" b="30862"/>
          <a:stretch/>
        </p:blipFill>
        <p:spPr>
          <a:xfrm>
            <a:off x="8090644" y="59999"/>
            <a:ext cx="3657600" cy="3388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6" y="3136812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5" y="1647596"/>
            <a:ext cx="1410425" cy="100669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0" idx="3"/>
          </p:cNvCxnSpPr>
          <p:nvPr/>
        </p:nvCxnSpPr>
        <p:spPr>
          <a:xfrm>
            <a:off x="1735130" y="2150942"/>
            <a:ext cx="767204" cy="126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33914" t="14309" r="34512" b="32163"/>
          <a:stretch/>
        </p:blipFill>
        <p:spPr>
          <a:xfrm>
            <a:off x="5893260" y="3448178"/>
            <a:ext cx="3332728" cy="3178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57082" y="2788859"/>
            <a:ext cx="3696718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John Chambers mentioned 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359855" y="4746404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 so I gave it a try</a:t>
            </a:r>
            <a:endParaRPr lang="en-GB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49590" y="1849100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CrimeMap -&gt; poster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842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Kaggle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750"/>
            <a:ext cx="6086972" cy="3479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9778" y="5211938"/>
            <a:ext cx="410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 + H</a:t>
            </a:r>
            <a:r>
              <a:rPr lang="en-US" baseline="-25000" dirty="0"/>
              <a:t>2</a:t>
            </a:r>
            <a:r>
              <a:rPr lang="en-US" dirty="0"/>
              <a:t>O + Domino for Kaggle</a:t>
            </a:r>
          </a:p>
          <a:p>
            <a:pPr algn="ctr"/>
            <a:r>
              <a:rPr lang="en-US" dirty="0">
                <a:hlinkClick r:id="rId4"/>
              </a:rPr>
              <a:t>Guest Blog Post for Domino &amp; H</a:t>
            </a:r>
            <a:r>
              <a:rPr lang="en-US" baseline="-25000" dirty="0">
                <a:hlinkClick r:id="rId4"/>
              </a:rPr>
              <a:t>2</a:t>
            </a:r>
            <a:r>
              <a:rPr lang="en-US" dirty="0">
                <a:hlinkClick r:id="rId4"/>
              </a:rPr>
              <a:t>O</a:t>
            </a:r>
            <a:r>
              <a:rPr lang="en-US" dirty="0"/>
              <a:t> (2014)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618556" y="2540165"/>
            <a:ext cx="3934592" cy="164996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The Long Story</a:t>
            </a:r>
            <a:endParaRPr lang="en-GB" dirty="0"/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8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ustom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386586"/>
      </a:accent1>
      <a:accent2>
        <a:srgbClr val="00882B"/>
      </a:accent2>
      <a:accent3>
        <a:srgbClr val="FFDF00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2o-hadoop" id="{D4F42DC4-E890-0641-8164-84A9461C5DC9}" vid="{031A92FC-FC58-A441-B8D5-6B4831CBDF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29602</TotalTime>
  <Words>1567</Words>
  <Application>Microsoft Macintosh PowerPoint</Application>
  <PresentationFormat>Widescreen</PresentationFormat>
  <Paragraphs>542</Paragraphs>
  <Slides>46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Corbel</vt:lpstr>
      <vt:lpstr>Futura</vt:lpstr>
      <vt:lpstr>Gill Sans</vt:lpstr>
      <vt:lpstr>Helvetica</vt:lpstr>
      <vt:lpstr>Palatino Linotype</vt:lpstr>
      <vt:lpstr>Times New Roman</vt:lpstr>
      <vt:lpstr>Office Theme</vt:lpstr>
      <vt:lpstr>White</vt:lpstr>
      <vt:lpstr>H2O Training (18th October, 2017)</vt:lpstr>
      <vt:lpstr>About Me</vt:lpstr>
      <vt:lpstr>From Engineering to Data Science</vt:lpstr>
      <vt:lpstr>About Me – I ❤️ R</vt:lpstr>
      <vt:lpstr>About Me – I ❤️ Colours</vt:lpstr>
      <vt:lpstr>About Me – I ❤️ DataViz</vt:lpstr>
      <vt:lpstr>About Me – I ❤️ Football</vt:lpstr>
      <vt:lpstr>useR! 2014</vt:lpstr>
      <vt:lpstr>About Me – I ❤️ Kaggle</vt:lpstr>
      <vt:lpstr>PowerPoint Presentation</vt:lpstr>
      <vt:lpstr>Introduction to H2O</vt:lpstr>
      <vt:lpstr>Company Overview</vt:lpstr>
      <vt:lpstr>PowerPoint Presentation</vt:lpstr>
      <vt:lpstr>Scientific Advisory Council</vt:lpstr>
      <vt:lpstr>PowerPoint Presentation</vt:lpstr>
      <vt:lpstr>H2O Community Growth</vt:lpstr>
      <vt:lpstr>AI in Financial Services</vt:lpstr>
      <vt:lpstr>Select 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 Machine Learning Platform</vt:lpstr>
      <vt:lpstr>High Level Architecture</vt:lpstr>
      <vt:lpstr>High Level Architecture</vt:lpstr>
      <vt:lpstr>Supported Formats &amp; Data Sources</vt:lpstr>
      <vt:lpstr>High Level Architecture</vt:lpstr>
      <vt:lpstr>H2O Core</vt:lpstr>
      <vt:lpstr>H2O Core</vt:lpstr>
      <vt:lpstr>H2O Core</vt:lpstr>
      <vt:lpstr>H2O Core</vt:lpstr>
      <vt:lpstr>H2O Core</vt:lpstr>
      <vt:lpstr>H2O Core</vt:lpstr>
      <vt:lpstr>H2O Core</vt:lpstr>
      <vt:lpstr>H2O Water Meter  (CPU Monitor)</vt:lpstr>
      <vt:lpstr>High Level Architecture</vt:lpstr>
      <vt:lpstr>H2O Flow (Web)</vt:lpstr>
      <vt:lpstr>Interface – R and Python</vt:lpstr>
      <vt:lpstr>High Level Architecture</vt:lpstr>
      <vt:lpstr>PowerPoint Presentation</vt:lpstr>
      <vt:lpstr>H2O Quick Start</vt:lpstr>
      <vt:lpstr>www.h2o.ai/download</vt:lpstr>
      <vt:lpstr>Install and Start H2O Flow (Web Interface)</vt:lpstr>
      <vt:lpstr>H2O Flow (Web Interface)</vt:lpstr>
      <vt:lpstr>Install and Start H2O in R / Python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1876</cp:revision>
  <dcterms:created xsi:type="dcterms:W3CDTF">2016-05-16T23:30:09Z</dcterms:created>
  <dcterms:modified xsi:type="dcterms:W3CDTF">2017-10-18T05:11:41Z</dcterms:modified>
  <cp:category/>
</cp:coreProperties>
</file>